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74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7772400" cy="10058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ira Sans Extra Condensed" panose="020B05030500000200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jGfy1kypEl1ntQSpgTuKuMnrD9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2A815B-6931-4894-949A-FA1F3337C174}">
  <a:tblStyle styleId="{5E2A815B-6931-4894-949A-FA1F3337C17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5" name="Google Shape;4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560" name="Google Shape;560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5" name="Google Shape;6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50" name="Google Shape;650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5e9140ba5_0_9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g105e9140ba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5" name="Google Shape;3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5e9140ba5_0_16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8" name="Google Shape;448;g105e9140ba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github.com/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8.jpeg"/><Relationship Id="rId4" Type="http://schemas.openxmlformats.org/officeDocument/2006/relationships/image" Target="../media/image4.jp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30199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2753032" y="2790977"/>
            <a:ext cx="9159958" cy="129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STATISTICAL STUDY WITH PLANNING ROUTES TO AVOID SEXUAL HARASSMENT IN MEDELLÍN. </a:t>
            </a:r>
            <a:endParaRPr sz="3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9"/>
          <p:cNvSpPr/>
          <p:nvPr/>
        </p:nvSpPr>
        <p:spPr>
          <a:xfrm>
            <a:off x="265320" y="376920"/>
            <a:ext cx="5402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Algorithm Execution 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Times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9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0" name="Google Shape;470;p9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9"/>
          <p:cNvSpPr/>
          <p:nvPr/>
        </p:nvSpPr>
        <p:spPr>
          <a:xfrm>
            <a:off x="8830075" y="163020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b="1">
                <a:solidFill>
                  <a:srgbClr val="001E33"/>
                </a:solidFill>
              </a:rPr>
              <a:t>Execution Times</a:t>
            </a:r>
            <a:endParaRPr sz="24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472" name="Google Shape;47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29600" y="1617970"/>
            <a:ext cx="526680" cy="52668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9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9"/>
          <p:cNvSpPr/>
          <p:nvPr/>
        </p:nvSpPr>
        <p:spPr>
          <a:xfrm flipH="1">
            <a:off x="9302807" y="5400825"/>
            <a:ext cx="75205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6" name="Google Shape;476;p9"/>
          <p:cNvSpPr/>
          <p:nvPr/>
        </p:nvSpPr>
        <p:spPr>
          <a:xfrm>
            <a:off x="73846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Please, include measurement units, for instance, minutes, hours...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9"/>
          <p:cNvPicPr preferRelativeResize="0"/>
          <p:nvPr/>
        </p:nvPicPr>
        <p:blipFill rotWithShape="1">
          <a:blip r:embed="rId5">
            <a:alphaModFix/>
          </a:blip>
          <a:srcRect t="28562" b="27896"/>
          <a:stretch/>
        </p:blipFill>
        <p:spPr>
          <a:xfrm>
            <a:off x="867925" y="2391275"/>
            <a:ext cx="2329000" cy="10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9"/>
          <p:cNvPicPr preferRelativeResize="0"/>
          <p:nvPr/>
        </p:nvPicPr>
        <p:blipFill rotWithShape="1">
          <a:blip r:embed="rId6">
            <a:alphaModFix/>
          </a:blip>
          <a:srcRect t="25645" b="27036"/>
          <a:stretch/>
        </p:blipFill>
        <p:spPr>
          <a:xfrm>
            <a:off x="4940125" y="2391274"/>
            <a:ext cx="2143125" cy="10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9"/>
          <p:cNvPicPr preferRelativeResize="0"/>
          <p:nvPr/>
        </p:nvPicPr>
        <p:blipFill rotWithShape="1">
          <a:blip r:embed="rId7">
            <a:alphaModFix/>
          </a:blip>
          <a:srcRect l="10870" t="31533" r="11314" b="21147"/>
          <a:stretch/>
        </p:blipFill>
        <p:spPr>
          <a:xfrm>
            <a:off x="588275" y="3649400"/>
            <a:ext cx="2940000" cy="9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22725" y="3519225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3675" y="4645100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37200" y="4659289"/>
            <a:ext cx="2607000" cy="12167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9"/>
          <p:cNvSpPr/>
          <p:nvPr/>
        </p:nvSpPr>
        <p:spPr>
          <a:xfrm>
            <a:off x="8669750" y="259385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2 hours 51 minutes</a:t>
            </a:r>
            <a:endParaRPr sz="22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484" name="Google Shape;484;p9"/>
          <p:cNvSpPr/>
          <p:nvPr/>
        </p:nvSpPr>
        <p:spPr>
          <a:xfrm>
            <a:off x="8745950" y="3840425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6 hours 51 minutes</a:t>
            </a:r>
            <a:endParaRPr sz="22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485" name="Google Shape;485;p9"/>
          <p:cNvSpPr/>
          <p:nvPr/>
        </p:nvSpPr>
        <p:spPr>
          <a:xfrm>
            <a:off x="8745950" y="495605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8 hours 51 minutes</a:t>
            </a:r>
            <a:endParaRPr sz="22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486" name="Google Shape;486;p9"/>
          <p:cNvSpPr/>
          <p:nvPr/>
        </p:nvSpPr>
        <p:spPr>
          <a:xfrm>
            <a:off x="3568425" y="2822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9"/>
          <p:cNvSpPr/>
          <p:nvPr/>
        </p:nvSpPr>
        <p:spPr>
          <a:xfrm>
            <a:off x="3720825" y="3965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9"/>
          <p:cNvSpPr/>
          <p:nvPr/>
        </p:nvSpPr>
        <p:spPr>
          <a:xfrm>
            <a:off x="3568425" y="5108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9"/>
          <p:cNvSpPr/>
          <p:nvPr/>
        </p:nvSpPr>
        <p:spPr>
          <a:xfrm>
            <a:off x="7454625" y="27464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9"/>
          <p:cNvSpPr/>
          <p:nvPr/>
        </p:nvSpPr>
        <p:spPr>
          <a:xfrm>
            <a:off x="7530825" y="3965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9"/>
          <p:cNvSpPr/>
          <p:nvPr/>
        </p:nvSpPr>
        <p:spPr>
          <a:xfrm>
            <a:off x="7454625" y="5108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9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</a:rPr>
              <a:t>Future Work Directions</a:t>
            </a:r>
            <a:endParaRPr sz="2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1066244c191_0_1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1066244c191_0_1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1066244c191_0_1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66244c191_0_1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1066244c191_0_1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1066244c191_0_1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1066244c191_0_1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066244c191_0_1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1066244c191_0_1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Statistics 2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8" name="Google Shape;508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Optimization 1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9" name="Google Shape;509;g1066244c191_0_1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Probability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0" name="Google Shape;510;g1066244c191_0_1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 &amp; M 4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1" name="Google Shape;511;g1066244c191_0_1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2" name="Google Shape;512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MV risk estimations</a:t>
              </a:r>
              <a:endParaRPr sz="1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3" name="Google Shape;513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4" name="Google Shape;514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5" name="Google Shape;515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19" name="Google Shape;519;g1066244c191_0_1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20" name="Google Shape;520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Biobjective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optimization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7" name="Google Shape;527;g1066244c191_0_1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28" name="Google Shape;528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Other risk estimations</a:t>
              </a:r>
              <a:endParaRPr sz="1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0" name="Google Shape;530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5" name="Google Shape;535;g1066244c191_0_1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536" name="Google Shape;536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Traffic</a:t>
              </a:r>
              <a:b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</a:b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Estimation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8" name="Google Shape;538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9" name="Google Shape;539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3" name="Google Shape;543;g1066244c191_0_1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44" name="Google Shape;544;g1066244c191_0_1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1066244c191_0_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1066244c191_0_1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066244c191_0_1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548" name="Google Shape;548;g1066244c191_0_1"/>
          <p:cNvSpPr/>
          <p:nvPr/>
        </p:nvSpPr>
        <p:spPr>
          <a:xfrm>
            <a:off x="7457802" y="61019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You may add, remove or change some future work directions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066244c191_0_1"/>
          <p:cNvSpPr/>
          <p:nvPr/>
        </p:nvSpPr>
        <p:spPr>
          <a:xfrm>
            <a:off x="-141598" y="4099808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Remove this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slide if you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study 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Informatics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 Engineering</a:t>
            </a:r>
            <a:endParaRPr i="1">
              <a:solidFill>
                <a:schemeClr val="accent2"/>
              </a:solidFill>
            </a:endParaRPr>
          </a:p>
        </p:txBody>
      </p:sp>
      <p:sp>
        <p:nvSpPr>
          <p:cNvPr id="550" name="Google Shape;550;g1066244c191_0_1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Please, name the courses in which you could continue working on this project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066244c191_0_1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2" name="Google Shape;552;g1066244c191_0_1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3" name="Google Shape;553;g1066244c191_0_1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4" name="Google Shape;554;g1066244c191_0_1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Please, name what you could do, in following courses, to improve this project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1066244c191_0_1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6" name="Google Shape;556;g1066244c191_0_1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7" name="Google Shape;557;g1066244c191_0_1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</a:rPr>
              <a:t>Future Work Directions</a:t>
            </a:r>
            <a:endParaRPr sz="2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Eng.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3" name="Google Shape;573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1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4" name="Google Shape;574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Databases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5" name="Google Shape;575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2</a:t>
            </a:r>
            <a:endParaRPr sz="22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76" name="Google Shape;576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77" name="Google Shape;577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 Web Application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8" name="Google Shape;578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9" name="Google Shape;579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0" name="Google Shape;580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2" name="Google Shape;582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3" name="Google Shape;583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84" name="Google Shape;584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85" name="Google Shape;585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 Web Application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6" name="Google Shape;586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7" name="Google Shape;587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8" name="Google Shape;588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9" name="Google Shape;589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0" name="Google Shape;590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1" name="Google Shape;591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2" name="Google Shape;592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93" name="Google Shape;593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Add other variables</a:t>
              </a:r>
              <a:endParaRPr sz="1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4" name="Google Shape;59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5" name="Google Shape;59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6" name="Google Shape;59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7" name="Google Shape;59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8" name="Google Shape;59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9" name="Google Shape;59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0" name="Google Shape;600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601" name="Google Shape;601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Include ML or VR</a:t>
              </a:r>
              <a:endParaRPr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2" name="Google Shape;602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3" name="Google Shape;603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4" name="Google Shape;604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5" name="Google Shape;605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6" name="Google Shape;606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7" name="Google Shape;607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08" name="Google Shape;608;g1066244c191_0_133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09" name="Google Shape;609;g1066244c191_0_133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1066244c191_0_133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1066244c191_0_133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1066244c191_0_133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613" name="Google Shape;613;g1066244c191_0_133"/>
          <p:cNvSpPr/>
          <p:nvPr/>
        </p:nvSpPr>
        <p:spPr>
          <a:xfrm>
            <a:off x="7457802" y="61019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You may add, remove or change some future work directions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1066244c191_0_133"/>
          <p:cNvSpPr/>
          <p:nvPr/>
        </p:nvSpPr>
        <p:spPr>
          <a:xfrm>
            <a:off x="69002" y="381273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Remove this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slide if you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study 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Mathematics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Engineering</a:t>
            </a:r>
            <a:endParaRPr i="1">
              <a:solidFill>
                <a:schemeClr val="accent2"/>
              </a:solidFill>
            </a:endParaRPr>
          </a:p>
        </p:txBody>
      </p:sp>
      <p:sp>
        <p:nvSpPr>
          <p:cNvPr id="615" name="Google Shape;615;g1066244c191_0_133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Please, name the courses in which you could continue working on this project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1066244c191_0_133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7" name="Google Shape;617;g1066244c191_0_133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8" name="Google Shape;618;g1066244c191_0_133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9" name="Google Shape;619;g1066244c191_0_133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Please, name what you could do, in following courses, to improve this project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1066244c191_0_133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21" name="Google Shape;621;g1066244c191_0_133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22" name="Google Shape;622;g1066244c191_0_133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 Accepted on </a:t>
            </a:r>
            <a:r>
              <a:rPr lang="en-US" sz="2200" b="1">
                <a:solidFill>
                  <a:srgbClr val="FFFFFF"/>
                </a:solidFill>
              </a:rPr>
              <a:t>OSF.IO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0" name="Google Shape;630;p10"/>
          <p:cNvSpPr/>
          <p:nvPr/>
        </p:nvSpPr>
        <p:spPr>
          <a:xfrm>
            <a:off x="48193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0"/>
          <p:cNvSpPr/>
          <p:nvPr/>
        </p:nvSpPr>
        <p:spPr>
          <a:xfrm>
            <a:off x="2623800" y="239328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the citation of the report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US" i="1">
                <a:solidFill>
                  <a:schemeClr val="accent2"/>
                </a:solidFill>
              </a:rPr>
              <a:t>OSF PREPRINTS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and link. No, not in OSF projects, </a:t>
            </a:r>
            <a:r>
              <a:rPr lang="en-US" i="1">
                <a:solidFill>
                  <a:schemeClr val="accent2"/>
                </a:solidFill>
              </a:rPr>
              <a:t>but in OSF Preprints.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0"/>
          <p:cNvSpPr/>
          <p:nvPr/>
        </p:nvSpPr>
        <p:spPr>
          <a:xfrm rot="10800000" flipH="1">
            <a:off x="2087873" y="27699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3" name="Google Shape;633;p10"/>
          <p:cNvSpPr/>
          <p:nvPr/>
        </p:nvSpPr>
        <p:spPr>
          <a:xfrm>
            <a:off x="418325" y="3107875"/>
            <a:ext cx="61260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Julián Ramírez, Andrés Salazar, Simón Marín, Mauricio Toro. Energy and Storage Optimization in Precision Livestock Farming. Technical Report, Universidad EAFIT, 2021. https://doi.org/10.31219/osf.io/du8yt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0"/>
          <p:cNvSpPr/>
          <p:nvPr/>
        </p:nvSpPr>
        <p:spPr>
          <a:xfrm>
            <a:off x="2792826" y="5292075"/>
            <a:ext cx="3508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a</a:t>
            </a:r>
            <a:r>
              <a:rPr lang="en-US" i="1">
                <a:solidFill>
                  <a:schemeClr val="accent2"/>
                </a:solidFill>
              </a:rPr>
              <a:t> screenshot of your report published in osf.io and remove circle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10"/>
          <p:cNvSpPr/>
          <p:nvPr/>
        </p:nvSpPr>
        <p:spPr>
          <a:xfrm flipH="1">
            <a:off x="7253136" y="54142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8" name="Google Shape;638;p10"/>
          <p:cNvSpPr/>
          <p:nvPr/>
        </p:nvSpPr>
        <p:spPr>
          <a:xfrm>
            <a:off x="5509326" y="628115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teaching assistant and professor among the authors, please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1576" y="1829064"/>
            <a:ext cx="5550945" cy="3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10"/>
          <p:cNvSpPr/>
          <p:nvPr/>
        </p:nvSpPr>
        <p:spPr>
          <a:xfrm flipH="1">
            <a:off x="5996711" y="4734282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1" name="Google Shape;641;p10"/>
          <p:cNvSpPr txBox="1"/>
          <p:nvPr/>
        </p:nvSpPr>
        <p:spPr>
          <a:xfrm>
            <a:off x="926000" y="6046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642" name="Google Shape;642;p10"/>
          <p:cNvSpPr/>
          <p:nvPr/>
        </p:nvSpPr>
        <p:spPr>
          <a:xfrm>
            <a:off x="4321529" y="10574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Remove this slide if you report was not submitted to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0"/>
          <p:cNvSpPr/>
          <p:nvPr/>
        </p:nvSpPr>
        <p:spPr>
          <a:xfrm rot="9395086" flipH="1">
            <a:off x="716280" y="2541321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4" name="Google Shape;644;p10"/>
          <p:cNvSpPr/>
          <p:nvPr/>
        </p:nvSpPr>
        <p:spPr>
          <a:xfrm>
            <a:off x="121679" y="19409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This is a citation example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of a previous report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0"/>
          <p:cNvSpPr/>
          <p:nvPr/>
        </p:nvSpPr>
        <p:spPr>
          <a:xfrm rot="9395086" flipH="1">
            <a:off x="8474505" y="1542496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6" name="Google Shape;646;p10"/>
          <p:cNvSpPr/>
          <p:nvPr/>
        </p:nvSpPr>
        <p:spPr>
          <a:xfrm>
            <a:off x="7879904" y="9421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This is a screenshot example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of a previous report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0"/>
          <p:cNvSpPr/>
          <p:nvPr/>
        </p:nvSpPr>
        <p:spPr>
          <a:xfrm>
            <a:off x="6751675" y="1710075"/>
            <a:ext cx="13398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add317ae2b_0_117"/>
          <p:cNvSpPr/>
          <p:nvPr/>
        </p:nvSpPr>
        <p:spPr>
          <a:xfrm>
            <a:off x="-53831" y="-8709"/>
            <a:ext cx="12254400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Supported by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The first two authors </a:t>
            </a:r>
            <a:r>
              <a:rPr lang="en-US" sz="2200">
                <a:solidFill>
                  <a:srgbClr val="001E33"/>
                </a:solidFill>
              </a:rPr>
              <a:t>were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supported by  Sapiencia grant, financed by Medellín municipality. All the authors would like to thank the "Vicerrectoría de Descubrimiento y Creación", of Universidad EAFIT, for their support on this research.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Please do not forget the acknowledgements to your scholarship (if you have one) Other</a:t>
            </a:r>
            <a:r>
              <a:rPr lang="en-US" i="1">
                <a:solidFill>
                  <a:schemeClr val="accent2"/>
                </a:solidFill>
              </a:rPr>
              <a:t>wise, for who pays your tuition fee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add317ae2b_0_117"/>
          <p:cNvSpPr/>
          <p:nvPr/>
        </p:nvSpPr>
        <p:spPr>
          <a:xfrm rot="10800000">
            <a:off x="6307580" y="35562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57" name="Google Shape;657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gadd317ae2b_0_117"/>
          <p:cNvSpPr txBox="1"/>
          <p:nvPr/>
        </p:nvSpPr>
        <p:spPr>
          <a:xfrm>
            <a:off x="8236550" y="6070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659" name="Google Shape;659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add317ae2b_0_117"/>
          <p:cNvSpPr/>
          <p:nvPr/>
        </p:nvSpPr>
        <p:spPr>
          <a:xfrm rot="10800000" flipH="1">
            <a:off x="2539475" y="566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61" name="Google Shape;661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rgbClr val="B45F06"/>
                </a:solidFill>
              </a:rPr>
              <a:t>You may change this photograph</a:t>
            </a:r>
            <a:endParaRPr sz="1400" b="0" i="0" u="none" strike="noStrike" cap="non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664" y="-9832"/>
            <a:ext cx="12203872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0" y="376920"/>
            <a:ext cx="26805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Presentation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2"/>
          <p:cNvSpPr/>
          <p:nvPr/>
        </p:nvSpPr>
        <p:spPr>
          <a:xfrm>
            <a:off x="3750760" y="1903680"/>
            <a:ext cx="1859479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3388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</a:rPr>
              <a:t>Mauricio</a:t>
            </a:r>
            <a:endParaRPr sz="2200" b="1" i="0" u="none" strike="noStrike" cap="none">
              <a:solidFill>
                <a:srgbClr val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</a:rPr>
              <a:t>Toro</a:t>
            </a:r>
            <a:endParaRPr sz="2200" b="1" i="0" u="none" strike="noStrike" cap="none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Data preparation</a:t>
            </a:r>
            <a:endParaRPr sz="2200">
              <a:solidFill>
                <a:srgbClr val="001E33"/>
              </a:solidFill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551040" y="4180680"/>
            <a:ext cx="2192760" cy="178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1" i="0" u="none" strike="noStrike" cap="none" dirty="0">
                <a:solidFill>
                  <a:srgbClr val="001E33"/>
                </a:solidFill>
              </a:rPr>
              <a:t>Santiago Arias Higuita.</a:t>
            </a:r>
            <a:endParaRPr sz="2200" b="1" i="0" u="none" strike="noStrike" cap="none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dirty="0" err="1">
                <a:solidFill>
                  <a:srgbClr val="001E33"/>
                </a:solidFill>
              </a:rPr>
              <a:t>Designer</a:t>
            </a:r>
            <a:r>
              <a:rPr lang="es-ES" sz="2200" dirty="0">
                <a:solidFill>
                  <a:srgbClr val="001E33"/>
                </a:solidFill>
              </a:rPr>
              <a:t> and </a:t>
            </a:r>
            <a:r>
              <a:rPr lang="es-ES" sz="2200" dirty="0" err="1">
                <a:solidFill>
                  <a:srgbClr val="001E33"/>
                </a:solidFill>
              </a:rPr>
              <a:t>contributor</a:t>
            </a:r>
            <a:r>
              <a:rPr lang="es-ES" sz="2200" dirty="0">
                <a:solidFill>
                  <a:srgbClr val="001E33"/>
                </a:solidFill>
              </a:rPr>
              <a:t>.</a:t>
            </a:r>
            <a:endParaRPr sz="2200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677878" y="4152795"/>
            <a:ext cx="2594666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</a:rPr>
              <a:t>Lau</a:t>
            </a:r>
            <a:r>
              <a:rPr lang="en-US" sz="2200" b="1" dirty="0">
                <a:solidFill>
                  <a:srgbClr val="001E33"/>
                </a:solidFill>
              </a:rPr>
              <a:t>ra Danniela Zárate Guerrero.</a:t>
            </a:r>
            <a:endParaRPr sz="2200" b="1" i="0" u="none" strike="noStrike" cap="none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Researcher and contributor.</a:t>
            </a:r>
            <a:endParaRPr sz="2200" dirty="0">
              <a:solidFill>
                <a:srgbClr val="001E33"/>
              </a:solidFill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http://github.com/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LauZar12/proyecto/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Andrea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Serna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Literature review</a:t>
            </a:r>
            <a:endParaRPr sz="220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7">
              <a:alphaModFix/>
            </a:blip>
            <a:srcRect b="16687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31" name="Imagen 30" descr="Mujer de cabello largo sonriendo&#10;&#10;Descripción generada automáticamente">
            <a:extLst>
              <a:ext uri="{FF2B5EF4-FFF2-40B4-BE49-F238E27FC236}">
                <a16:creationId xmlns:a16="http://schemas.microsoft.com/office/drawing/2014/main" id="{F15BFE11-9F55-47A4-A31E-1AD598645CB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38" b="9325"/>
          <a:stretch/>
        </p:blipFill>
        <p:spPr>
          <a:xfrm>
            <a:off x="815040" y="1901125"/>
            <a:ext cx="2004574" cy="2251670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 descr="La cara de un niño&#10;&#10;Descripción generada automáticamente con confianza media">
            <a:extLst>
              <a:ext uri="{FF2B5EF4-FFF2-40B4-BE49-F238E27FC236}">
                <a16:creationId xmlns:a16="http://schemas.microsoft.com/office/drawing/2014/main" id="{A7015C7F-758F-4AE6-9AF4-9AD396944A4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281" b="9359"/>
          <a:stretch/>
        </p:blipFill>
        <p:spPr>
          <a:xfrm>
            <a:off x="3725213" y="1901125"/>
            <a:ext cx="1938499" cy="2232070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0" y="376920"/>
            <a:ext cx="329904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Problem Statement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6"/>
          <p:cNvSpPr/>
          <p:nvPr/>
        </p:nvSpPr>
        <p:spPr>
          <a:xfrm rot="10800000" flipH="1">
            <a:off x="3125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36" name="Google Shape;236;p6"/>
          <p:cNvSpPr/>
          <p:nvPr/>
        </p:nvSpPr>
        <p:spPr>
          <a:xfrm>
            <a:off x="37372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8163950" y="54435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</a:t>
            </a:r>
            <a:r>
              <a:rPr lang="en-US" i="1">
                <a:solidFill>
                  <a:schemeClr val="accent2"/>
                </a:solidFill>
              </a:rPr>
              <a:t>first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Streets 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of Medellín,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Origin and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Perhaps you do not need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to change anything in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4435001" y="5216481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41" name="Google Shape;241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lt1"/>
                </a:solidFill>
              </a:rPr>
              <a:t>Constrained Shortest Path Algorithm</a:t>
            </a:r>
            <a:endParaRPr sz="2100" b="1">
              <a:solidFill>
                <a:schemeClr val="lt1"/>
              </a:solidFill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>
                <a:solidFill>
                  <a:srgbClr val="001E33"/>
                </a:solidFill>
              </a:rPr>
              <a:t>Constrained </a:t>
            </a:r>
            <a:endParaRPr sz="25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Shortest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Paths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1" name="Google Shape;251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First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05e9140ba5_0_31"/>
          <p:cNvSpPr/>
          <p:nvPr/>
        </p:nvSpPr>
        <p:spPr>
          <a:xfrm rot="10800000" flipH="1">
            <a:off x="2744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64" name="Google Shape;264;g105e9140ba5_0_31"/>
          <p:cNvSpPr/>
          <p:nvPr/>
        </p:nvSpPr>
        <p:spPr>
          <a:xfrm>
            <a:off x="33562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second 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7" name="Google Shape;267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g105e9140ba5_0_31"/>
            <p:cNvCxnSpPr>
              <a:stCxn id="267" idx="5"/>
              <a:endCxn id="272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g105e9140ba5_0_31"/>
            <p:cNvCxnSpPr>
              <a:stCxn id="268" idx="6"/>
              <a:endCxn id="270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g105e9140ba5_0_31"/>
            <p:cNvCxnSpPr>
              <a:stCxn id="269" idx="6"/>
              <a:endCxn id="271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5" idx="7"/>
              <a:endCxn id="271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69" idx="7"/>
              <a:endCxn id="270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68" idx="7"/>
              <a:endCxn id="272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0" idx="7"/>
              <a:endCxn id="274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2" idx="5"/>
              <a:endCxn id="273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1" idx="6"/>
              <a:endCxn id="273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0" idx="6"/>
              <a:endCxn id="273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1" idx="7"/>
              <a:endCxn id="274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Streets 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of Medellín,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Origin and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Add the name of your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algorithm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105e9140ba5_0_31"/>
          <p:cNvSpPr/>
          <p:nvPr/>
        </p:nvSpPr>
        <p:spPr>
          <a:xfrm flipH="1">
            <a:off x="5338488" y="4414727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90" name="Google Shape;290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ED7D3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001E33"/>
                </a:solidFill>
              </a:rPr>
              <a:t>Please, write the name of your algorithm</a:t>
            </a:r>
            <a:endParaRPr sz="2100" b="1">
              <a:solidFill>
                <a:srgbClr val="001E33"/>
              </a:solidFill>
            </a:endParaRPr>
          </a:p>
        </p:txBody>
      </p:sp>
      <p:cxnSp>
        <p:nvCxnSpPr>
          <p:cNvPr id="292" name="Google Shape;292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95" name="Google Shape;295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6" name="Google Shape;296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g105e9140ba5_0_31"/>
            <p:cNvCxnSpPr>
              <a:stCxn id="296" idx="5"/>
              <a:endCxn id="30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g105e9140ba5_0_31"/>
            <p:cNvCxnSpPr>
              <a:stCxn id="297" idx="6"/>
              <a:endCxn id="29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g105e9140ba5_0_31"/>
            <p:cNvCxnSpPr>
              <a:stCxn id="298" idx="6"/>
              <a:endCxn id="30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304" idx="7"/>
              <a:endCxn id="30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298" idx="7"/>
              <a:endCxn id="29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297" idx="7"/>
              <a:endCxn id="30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299" idx="7"/>
              <a:endCxn id="30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301" idx="5"/>
              <a:endCxn id="30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0" idx="6"/>
              <a:endCxn id="30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299" idx="6"/>
              <a:endCxn id="30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0" idx="7"/>
              <a:endCxn id="30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6" name="Google Shape;316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7" name="Google Shape;317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>
                <a:solidFill>
                  <a:srgbClr val="001E33"/>
                </a:solidFill>
              </a:rPr>
              <a:t>Shortest path without exceeding a weighted-average risk of harassment </a:t>
            </a:r>
            <a:r>
              <a:rPr lang="en-US" sz="2500" b="1" i="1">
                <a:solidFill>
                  <a:srgbClr val="001E33"/>
                </a:solidFill>
              </a:rPr>
              <a:t>r</a:t>
            </a:r>
            <a:endParaRPr sz="2200" b="1" i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9" name="Google Shape;319;g105e9140ba5_0_31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1">
                <a:solidFill>
                  <a:srgbClr val="001E33"/>
                </a:solidFill>
              </a:rPr>
              <a:t>r</a:t>
            </a:r>
            <a:endParaRPr sz="2200" b="1" i="1">
              <a:solidFill>
                <a:srgbClr val="001E3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105e9140ba5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05e9140ba5_0_92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Second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105e9140ba5_0_92"/>
          <p:cNvSpPr/>
          <p:nvPr/>
        </p:nvSpPr>
        <p:spPr>
          <a:xfrm rot="10800000" flipH="1">
            <a:off x="28202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7" name="Google Shape;327;g105e9140ba5_0_92"/>
          <p:cNvSpPr/>
          <p:nvPr/>
        </p:nvSpPr>
        <p:spPr>
          <a:xfrm>
            <a:off x="35086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105e9140ba5_0_92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second 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g105e9140ba5_0_92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330" name="Google Shape;330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9" name="Google Shape;339;g105e9140ba5_0_92"/>
            <p:cNvCxnSpPr>
              <a:stCxn id="330" idx="5"/>
              <a:endCxn id="335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g105e9140ba5_0_92"/>
            <p:cNvCxnSpPr>
              <a:stCxn id="331" idx="6"/>
              <a:endCxn id="333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g105e9140ba5_0_92"/>
            <p:cNvCxnSpPr>
              <a:stCxn id="332" idx="6"/>
              <a:endCxn id="334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g105e9140ba5_0_92"/>
            <p:cNvCxnSpPr>
              <a:stCxn id="338" idx="7"/>
              <a:endCxn id="334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g105e9140ba5_0_92"/>
            <p:cNvCxnSpPr>
              <a:stCxn id="332" idx="7"/>
              <a:endCxn id="333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g105e9140ba5_0_92"/>
            <p:cNvCxnSpPr>
              <a:stCxn id="331" idx="7"/>
              <a:endCxn id="335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g105e9140ba5_0_92"/>
            <p:cNvCxnSpPr>
              <a:stCxn id="333" idx="7"/>
              <a:endCxn id="337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g105e9140ba5_0_92"/>
            <p:cNvCxnSpPr>
              <a:stCxn id="335" idx="5"/>
              <a:endCxn id="336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g105e9140ba5_0_92"/>
            <p:cNvCxnSpPr>
              <a:stCxn id="334" idx="6"/>
              <a:endCxn id="336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g105e9140ba5_0_92"/>
            <p:cNvCxnSpPr>
              <a:stCxn id="333" idx="6"/>
              <a:endCxn id="336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g105e9140ba5_0_92"/>
            <p:cNvCxnSpPr>
              <a:stCxn id="334" idx="7"/>
              <a:endCxn id="337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50" name="Google Shape;350;g105e9140ba5_0_92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Streets 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of Medellín,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Origin and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05e9140ba5_0_92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Add the name of your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algorithm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105e9140ba5_0_92"/>
          <p:cNvSpPr/>
          <p:nvPr/>
        </p:nvSpPr>
        <p:spPr>
          <a:xfrm flipH="1">
            <a:off x="5444338" y="3920352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3" name="Google Shape;353;g105e9140ba5_0_92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05e9140ba5_0_92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001E33"/>
                </a:solidFill>
              </a:rPr>
              <a:t>Please, write the name of your algorithm</a:t>
            </a:r>
            <a:endParaRPr sz="2100" b="1">
              <a:solidFill>
                <a:srgbClr val="001E33"/>
              </a:solidFill>
            </a:endParaRPr>
          </a:p>
        </p:txBody>
      </p:sp>
      <p:cxnSp>
        <p:nvCxnSpPr>
          <p:cNvPr id="355" name="Google Shape;355;g105e9140ba5_0_92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g105e9140ba5_0_92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g105e9140ba5_0_92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58" name="Google Shape;358;g105e9140ba5_0_92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359" name="Google Shape;359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8" name="Google Shape;368;g105e9140ba5_0_92"/>
            <p:cNvCxnSpPr>
              <a:stCxn id="359" idx="5"/>
              <a:endCxn id="36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g105e9140ba5_0_92"/>
            <p:cNvCxnSpPr>
              <a:stCxn id="360" idx="6"/>
              <a:endCxn id="36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g105e9140ba5_0_92"/>
            <p:cNvCxnSpPr>
              <a:stCxn id="361" idx="6"/>
              <a:endCxn id="36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g105e9140ba5_0_92"/>
            <p:cNvCxnSpPr>
              <a:stCxn id="367" idx="7"/>
              <a:endCxn id="36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g105e9140ba5_0_92"/>
            <p:cNvCxnSpPr>
              <a:stCxn id="361" idx="7"/>
              <a:endCxn id="36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g105e9140ba5_0_92"/>
            <p:cNvCxnSpPr>
              <a:stCxn id="360" idx="7"/>
              <a:endCxn id="36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g105e9140ba5_0_92"/>
            <p:cNvCxnSpPr>
              <a:stCxn id="362" idx="7"/>
              <a:endCxn id="36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g105e9140ba5_0_92"/>
            <p:cNvCxnSpPr>
              <a:stCxn id="364" idx="5"/>
              <a:endCxn id="36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g105e9140ba5_0_92"/>
            <p:cNvCxnSpPr>
              <a:stCxn id="363" idx="6"/>
              <a:endCxn id="36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g105e9140ba5_0_92"/>
            <p:cNvCxnSpPr>
              <a:stCxn id="362" idx="6"/>
              <a:endCxn id="36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g105e9140ba5_0_92"/>
            <p:cNvCxnSpPr>
              <a:stCxn id="363" idx="7"/>
              <a:endCxn id="36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79" name="Google Shape;379;g105e9140ba5_0_92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" name="Google Shape;380;g105e9140ba5_0_92"/>
          <p:cNvSpPr/>
          <p:nvPr/>
        </p:nvSpPr>
        <p:spPr>
          <a:xfrm>
            <a:off x="8154324" y="4241025"/>
            <a:ext cx="37158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>
                <a:solidFill>
                  <a:srgbClr val="001E33"/>
                </a:solidFill>
              </a:rPr>
              <a:t>Path with the lowest weighted-average risk of harassment without exceeding a distance </a:t>
            </a:r>
            <a:r>
              <a:rPr lang="en-US" sz="2500" b="1" i="1">
                <a:solidFill>
                  <a:srgbClr val="001E33"/>
                </a:solidFill>
              </a:rPr>
              <a:t>d</a:t>
            </a:r>
            <a:endParaRPr sz="2200" b="1" i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g105e9140ba5_0_92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2" name="Google Shape;382;g105e9140ba5_0_92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1">
                <a:solidFill>
                  <a:srgbClr val="001E33"/>
                </a:solidFill>
              </a:rPr>
              <a:t>d</a:t>
            </a:r>
            <a:endParaRPr sz="2200" b="1" i="1">
              <a:solidFill>
                <a:srgbClr val="001E3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Algorithm </a:t>
            </a:r>
            <a:r>
              <a:rPr lang="en-US" sz="2200" b="1">
                <a:solidFill>
                  <a:srgbClr val="FFFFFF"/>
                </a:solidFill>
              </a:rPr>
              <a:t>Explanation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"/>
          <p:cNvSpPr/>
          <p:nvPr/>
        </p:nvSpPr>
        <p:spPr>
          <a:xfrm>
            <a:off x="162000" y="5278075"/>
            <a:ext cx="67692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‘Algorithm Name’ for the Constrained Shortest Path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In this semester, one could be </a:t>
            </a:r>
            <a:r>
              <a:rPr lang="en-US" i="1">
                <a:solidFill>
                  <a:srgbClr val="ED7D31"/>
                </a:solidFill>
              </a:rPr>
              <a:t>DFS, BFS, Dijkstra, A*</a:t>
            </a: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…  </a:t>
            </a:r>
            <a:r>
              <a:rPr lang="en-US" sz="1400" b="1" i="1" u="none" strike="noStrike" cap="none">
                <a:solidFill>
                  <a:srgbClr val="ED7D31"/>
                </a:solidFill>
              </a:rPr>
              <a:t>please choose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1" name="Google Shape;391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Design you own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figures </a:t>
            </a:r>
            <a:r>
              <a:rPr lang="en-US" i="1">
                <a:solidFill>
                  <a:schemeClr val="accent2"/>
                </a:solidFill>
              </a:rPr>
              <a:t>in Lucidchart or equivalent: https://www.lucidchart.com/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Explain the figures in your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own words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"/>
          <p:cNvSpPr/>
          <p:nvPr/>
        </p:nvSpPr>
        <p:spPr>
          <a:xfrm>
            <a:off x="4386257" y="59656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5" name="Google Shape;395;p3"/>
          <p:cNvSpPr/>
          <p:nvPr/>
        </p:nvSpPr>
        <p:spPr>
          <a:xfrm>
            <a:off x="8034840" y="5145480"/>
            <a:ext cx="29325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a HD picture related to the problem of </a:t>
            </a:r>
            <a:r>
              <a:rPr lang="en-US" i="1">
                <a:solidFill>
                  <a:schemeClr val="accent2"/>
                </a:solidFill>
              </a:rPr>
              <a:t>street sexual harassment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7" name="Google Shape;397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Use these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Colors for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Your figures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second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</a:t>
            </a:r>
            <a:r>
              <a:rPr lang="en-US" i="1">
                <a:solidFill>
                  <a:schemeClr val="accent2"/>
                </a:solidFill>
              </a:rPr>
              <a:t> 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3"/>
          <p:cNvGrpSpPr/>
          <p:nvPr/>
        </p:nvGrpSpPr>
        <p:grpSpPr>
          <a:xfrm>
            <a:off x="445904" y="1762990"/>
            <a:ext cx="5974004" cy="3227596"/>
            <a:chOff x="2667000" y="1475498"/>
            <a:chExt cx="6858000" cy="3938975"/>
          </a:xfrm>
        </p:grpSpPr>
        <p:pic>
          <p:nvPicPr>
            <p:cNvPr id="401" name="Google Shape;401;p3"/>
            <p:cNvPicPr preferRelativeResize="0"/>
            <p:nvPr/>
          </p:nvPicPr>
          <p:blipFill rotWithShape="1">
            <a:blip r:embed="rId4">
              <a:alphaModFix/>
            </a:blip>
            <a:srcRect t="12022" b="11402"/>
            <a:stretch/>
          </p:blipFill>
          <p:spPr>
            <a:xfrm>
              <a:off x="2667000" y="1475498"/>
              <a:ext cx="6858000" cy="393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3"/>
            <p:cNvSpPr/>
            <p:nvPr/>
          </p:nvSpPr>
          <p:spPr>
            <a:xfrm>
              <a:off x="2770375" y="1526325"/>
              <a:ext cx="2655300" cy="82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3379975" y="1602525"/>
              <a:ext cx="2655300" cy="575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05" name="Google Shape;40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3775" y="2042306"/>
            <a:ext cx="4191000" cy="2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Algorithm Complexity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"/>
          <p:cNvSpPr/>
          <p:nvPr/>
        </p:nvSpPr>
        <p:spPr>
          <a:xfrm>
            <a:off x="584652" y="4173125"/>
            <a:ext cx="6090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Time and memory complexity of the</a:t>
            </a:r>
            <a:r>
              <a:rPr lang="en-US" sz="2200">
                <a:solidFill>
                  <a:srgbClr val="001E33"/>
                </a:solidFill>
              </a:rPr>
              <a:t> algorithm name. V is…E is…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(In this semester, one could be </a:t>
            </a:r>
            <a:r>
              <a:rPr lang="en-US">
                <a:solidFill>
                  <a:srgbClr val="ED7D31"/>
                </a:solidFill>
              </a:rPr>
              <a:t>DFS, BFS, Dijkstra, A*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). Please explain what do </a:t>
            </a:r>
            <a:r>
              <a:rPr lang="en-US">
                <a:solidFill>
                  <a:srgbClr val="ED7D31"/>
                </a:solidFill>
              </a:rPr>
              <a:t>V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>
                <a:solidFill>
                  <a:srgbClr val="ED7D31"/>
                </a:solidFill>
              </a:rPr>
              <a:t>E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 mean in this problem. </a:t>
            </a:r>
            <a:r>
              <a:rPr lang="en-US" sz="1400" b="1" i="0" u="none" strike="noStrike" cap="none">
                <a:solidFill>
                  <a:srgbClr val="ED7D31"/>
                </a:solidFill>
              </a:rPr>
              <a:t>PLEASE DO IT!</a:t>
            </a:r>
            <a:endParaRPr sz="1400" b="1" i="0" u="none" strike="noStrike" cap="none">
              <a:solidFill>
                <a:srgbClr val="ED7D31"/>
              </a:solidFill>
            </a:endParaRPr>
          </a:p>
        </p:txBody>
      </p:sp>
      <p:sp>
        <p:nvSpPr>
          <p:cNvPr id="414" name="Google Shape;414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5" name="Google Shape;415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"/>
          <p:cNvSpPr/>
          <p:nvPr/>
        </p:nvSpPr>
        <p:spPr>
          <a:xfrm>
            <a:off x="6812235" y="9121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Create the table in Powerpoint. Do not copy pixelated screenshots from the technical report please!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8" name="Google Shape;418;p5"/>
          <p:cNvSpPr/>
          <p:nvPr/>
        </p:nvSpPr>
        <p:spPr>
          <a:xfrm>
            <a:off x="3742440" y="5360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Explain the tables in your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own words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"/>
          <p:cNvSpPr/>
          <p:nvPr/>
        </p:nvSpPr>
        <p:spPr>
          <a:xfrm>
            <a:off x="3546805" y="5357025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0" name="Google Shape;420;p5"/>
          <p:cNvSpPr/>
          <p:nvPr/>
        </p:nvSpPr>
        <p:spPr>
          <a:xfrm>
            <a:off x="8034840" y="5145480"/>
            <a:ext cx="29325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a HD picture related to the problem of </a:t>
            </a:r>
            <a:r>
              <a:rPr lang="en-US" i="1">
                <a:solidFill>
                  <a:schemeClr val="accent2"/>
                </a:solidFill>
              </a:rPr>
              <a:t>street sexual harassment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22" name="Google Shape;422;p5"/>
          <p:cNvGraphicFramePr/>
          <p:nvPr/>
        </p:nvGraphicFramePr>
        <p:xfrm>
          <a:off x="471720" y="1194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{5E2A815B-6931-4894-949A-FA1F3337C174}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 Complexity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Memory Complexity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Algorithm name 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*2</a:t>
                      </a:r>
                      <a:r>
                        <a:rPr lang="en-US" sz="2200" baseline="300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*2</a:t>
                      </a:r>
                      <a:r>
                        <a:rPr lang="en-US" sz="2200" baseline="300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Algorithm name </a:t>
                      </a:r>
                      <a:r>
                        <a:rPr lang="en-US" sz="2200">
                          <a:solidFill>
                            <a:schemeClr val="accent2"/>
                          </a:solidFill>
                        </a:rPr>
                        <a:t>(if you tried two)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3" name="Google Shape;423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</a:t>
            </a:r>
            <a:r>
              <a:rPr lang="en-US" i="1">
                <a:solidFill>
                  <a:schemeClr val="accent2"/>
                </a:solidFill>
              </a:rPr>
              <a:t>second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Use superindices to represent the exponents. </a:t>
            </a:r>
            <a:r>
              <a:rPr lang="en-US" sz="1400" b="1" i="1" u="none" strike="noStrike" cap="none">
                <a:solidFill>
                  <a:srgbClr val="ED7D31"/>
                </a:solidFill>
              </a:rPr>
              <a:t>DO NOT use the ^ symbol</a:t>
            </a:r>
            <a:endParaRPr sz="1400" b="1" i="0" u="none" strike="noStrike" cap="none">
              <a:solidFill>
                <a:srgbClr val="ED7D31"/>
              </a:solidFill>
            </a:endParaRPr>
          </a:p>
        </p:txBody>
      </p:sp>
      <p:sp>
        <p:nvSpPr>
          <p:cNvPr id="426" name="Google Shape;426;p5"/>
          <p:cNvSpPr/>
          <p:nvPr/>
        </p:nvSpPr>
        <p:spPr>
          <a:xfrm flipH="1">
            <a:off x="2232538" y="5453601"/>
            <a:ext cx="317358" cy="59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ED7D31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7" name="Google Shape;4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0250" y="1768400"/>
            <a:ext cx="4157674" cy="31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Shortest Path Results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add317ae2b_0_201"/>
          <p:cNvSpPr/>
          <p:nvPr/>
        </p:nvSpPr>
        <p:spPr>
          <a:xfrm>
            <a:off x="356050" y="48589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Shortest distance obtained without exceeding a weighted average risk of harassment </a:t>
            </a:r>
            <a:r>
              <a:rPr lang="en-US" sz="2200" i="1">
                <a:solidFill>
                  <a:srgbClr val="001E33"/>
                </a:solidFill>
              </a:rPr>
              <a:t>r.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gadd317ae2b_0_20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add317ae2b_0_20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Create the table in Powerpoint. Do not copy pixelated screenshots from the technical report please!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add317ae2b_0_201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0" name="Google Shape;440;gadd317ae2b_0_201"/>
          <p:cNvSpPr/>
          <p:nvPr/>
        </p:nvSpPr>
        <p:spPr>
          <a:xfrm>
            <a:off x="3437640" y="5437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Explain the tables in your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own words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add317ae2b_0_201"/>
          <p:cNvSpPr/>
          <p:nvPr/>
        </p:nvSpPr>
        <p:spPr>
          <a:xfrm>
            <a:off x="3356273" y="52667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42" name="Google Shape;442;gadd317ae2b_0_201"/>
          <p:cNvGraphicFramePr/>
          <p:nvPr/>
        </p:nvGraphicFramePr>
        <p:xfrm>
          <a:off x="333820" y="1499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{5E2A815B-6931-4894-949A-FA1F3337C174}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Shortest 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Without exceeding a weighted-average risk of harassment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0.84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0.83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Luis Amigó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0.85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3" name="Google Shape;443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add317ae2b_0_20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105e9140ba5_0_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05e9140ba5_0_16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Lowest Risk Results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105e9140ba5_0_161"/>
          <p:cNvSpPr/>
          <p:nvPr/>
        </p:nvSpPr>
        <p:spPr>
          <a:xfrm>
            <a:off x="356050" y="4858925"/>
            <a:ext cx="10976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Lowest weighted-average risk of harassment obtained without exceeding a distance </a:t>
            </a:r>
            <a:r>
              <a:rPr lang="en-US" sz="2200" i="1">
                <a:solidFill>
                  <a:srgbClr val="001E33"/>
                </a:solidFill>
              </a:rPr>
              <a:t>d.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105e9140ba5_0_16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g105e9140ba5_0_16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105e9140ba5_0_16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Create the table in Powerpoint. Do not copy pixelated screenshots from the technical report please!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05e9140ba5_0_16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g105e9140ba5_0_161"/>
          <p:cNvSpPr/>
          <p:nvPr/>
        </p:nvSpPr>
        <p:spPr>
          <a:xfrm>
            <a:off x="3437640" y="5665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Explain the tables in your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own words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105e9140ba5_0_161"/>
          <p:cNvSpPr/>
          <p:nvPr/>
        </p:nvSpPr>
        <p:spPr>
          <a:xfrm>
            <a:off x="3356273" y="53429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59" name="Google Shape;459;g105e9140ba5_0_161"/>
          <p:cNvGraphicFramePr/>
          <p:nvPr/>
        </p:nvGraphicFramePr>
        <p:xfrm>
          <a:off x="333820" y="1803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{5E2A815B-6931-4894-949A-FA1F3337C174}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Weighted-average risk of harassment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Without exceeding a distance (meters)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5000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7000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Universidad Luis Amigó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6500</a:t>
                      </a:r>
                      <a:endParaRPr sz="220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0" name="Google Shape;460;g105e9140ba5_0_16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deliverable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105e9140ba5_0_16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color in the slides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105e9140ba5_0_16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accent2"/>
                </a:solidFill>
              </a:rPr>
              <a:t>Font size should be of at least 22 points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1184</Words>
  <Application>Microsoft Office PowerPoint</Application>
  <PresentationFormat>Panorámica</PresentationFormat>
  <Paragraphs>209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Fira Sans Extra Condensed</vt:lpstr>
      <vt:lpstr>Calibri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Laura Danniela Zárate Guerrero</cp:lastModifiedBy>
  <cp:revision>4</cp:revision>
  <dcterms:created xsi:type="dcterms:W3CDTF">2020-06-26T14:36:07Z</dcterms:created>
  <dcterms:modified xsi:type="dcterms:W3CDTF">2022-02-23T18:55:11Z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